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</p:sldIdLst>
  <p:sldSz cx="14630400" cy="8229600"/>
  <p:notesSz cx="8229600" cy="14630400"/>
  <p:embeddedFontLst>
    <p:embeddedFont>
      <p:font typeface="Alice" panose="020B0604020202020204" charset="0"/>
      <p:regular r:id="rId21"/>
    </p:embeddedFont>
    <p:embeddedFont>
      <p:font typeface="Lora" pitchFamily="2" charset="0"/>
      <p:regular r:id="rId22"/>
      <p:bold r:id="rId2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889" autoAdjust="0"/>
  </p:normalViewPr>
  <p:slideViewPr>
    <p:cSldViewPr snapToGrid="0" snapToObjects="1">
      <p:cViewPr varScale="1">
        <p:scale>
          <a:sx n="61" d="100"/>
          <a:sy n="61" d="100"/>
        </p:scale>
        <p:origin x="10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33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Refaire</a:t>
            </a:r>
            <a:r>
              <a:rPr lang="en-US" dirty="0"/>
              <a:t> </a:t>
            </a:r>
            <a:r>
              <a:rPr lang="en-US" dirty="0" err="1"/>
              <a:t>l’icone</a:t>
            </a:r>
            <a:r>
              <a:rPr lang="en-US" dirty="0"/>
              <a:t> slack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Logo </a:t>
            </a:r>
            <a:r>
              <a:rPr lang="en-US" dirty="0" err="1"/>
              <a:t>jedha</a:t>
            </a:r>
            <a:r>
              <a:rPr lang="en-US" dirty="0"/>
              <a:t> a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haut </a:t>
            </a:r>
            <a:r>
              <a:rPr lang="en-US" dirty="0" err="1"/>
              <a:t>comme</a:t>
            </a:r>
            <a:r>
              <a:rPr lang="en-US" dirty="0"/>
              <a:t> les </a:t>
            </a:r>
            <a:r>
              <a:rPr lang="en-US" dirty="0" err="1"/>
              <a:t>autres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logo </a:t>
            </a:r>
            <a:r>
              <a:rPr lang="en-US" dirty="0" err="1"/>
              <a:t>jedha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Réduire</a:t>
            </a:r>
            <a:r>
              <a:rPr lang="en-US" dirty="0"/>
              <a:t> un peu le </a:t>
            </a:r>
            <a:r>
              <a:rPr lang="en-US" dirty="0" err="1"/>
              <a:t>texte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logo </a:t>
            </a:r>
            <a:r>
              <a:rPr lang="en-US" dirty="0" err="1"/>
              <a:t>jedha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Mathis persona Fille </a:t>
            </a:r>
            <a:r>
              <a:rPr lang="en-US" dirty="0" err="1"/>
              <a:t>remettre</a:t>
            </a:r>
            <a:r>
              <a:rPr lang="en-US" dirty="0"/>
              <a:t>  un garcon dans </a:t>
            </a:r>
            <a:r>
              <a:rPr lang="en-US" dirty="0" err="1"/>
              <a:t>l’icone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Enelver</a:t>
            </a:r>
            <a:r>
              <a:rPr lang="en-US" dirty="0"/>
              <a:t> le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d’usage</a:t>
            </a:r>
            <a:r>
              <a:rPr lang="en-US" dirty="0"/>
              <a:t> et le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danas</a:t>
            </a:r>
            <a:r>
              <a:rPr lang="en-US" dirty="0"/>
              <a:t> le </a:t>
            </a:r>
            <a:r>
              <a:rPr lang="en-US" dirty="0" err="1"/>
              <a:t>commentaire</a:t>
            </a:r>
            <a:r>
              <a:rPr lang="en-US" dirty="0"/>
              <a:t> et se </a:t>
            </a:r>
            <a:r>
              <a:rPr lang="en-US" dirty="0" err="1"/>
              <a:t>concentrer</a:t>
            </a:r>
            <a:r>
              <a:rPr lang="en-US" dirty="0"/>
              <a:t> sur le </a:t>
            </a:r>
            <a:r>
              <a:rPr lang="en-US" dirty="0" err="1"/>
              <a:t>besoins</a:t>
            </a:r>
            <a:r>
              <a:rPr lang="en-US" dirty="0"/>
              <a:t> de Rayan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Rajouter</a:t>
            </a:r>
            <a:r>
              <a:rPr lang="en-US" dirty="0"/>
              <a:t> deux </a:t>
            </a:r>
            <a:r>
              <a:rPr lang="en-US" dirty="0" err="1"/>
              <a:t>technos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Ajouter</a:t>
            </a:r>
            <a:r>
              <a:rPr lang="en-US" dirty="0"/>
              <a:t> logo </a:t>
            </a:r>
            <a:r>
              <a:rPr lang="en-US" dirty="0" err="1"/>
              <a:t>jedha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logo </a:t>
            </a:r>
            <a:r>
              <a:rPr lang="en-US" dirty="0" err="1"/>
              <a:t>jedha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57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Projet 01 : Contexte Industriel Amazon et Prototype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283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des Avis Amazon : Une Approche Data-Driven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069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Amara NAIT SAIDI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17 Décembre 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879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Geoptis / Pôle Data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Formation Data Engineer – JEDHA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5265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Méthodologie Professionnelle de Partage des Connaissances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522696"/>
            <a:ext cx="587382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Outils et Plateformes de Partage</a:t>
            </a:r>
            <a:endParaRPr lang="en-US" sz="3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68660"/>
            <a:ext cx="3573423" cy="20137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8119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Notion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25" y="3568660"/>
            <a:ext cx="2750820" cy="2743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9825" y="654141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Microsoft Teams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861" y="3568660"/>
            <a:ext cx="3695224" cy="10976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45861" y="489585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Slack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98C0F5-1BC3-6CEE-FCB5-CB7BEE03152D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946"/>
            <a:ext cx="51762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Cartographie des Flux de Données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93388"/>
            <a:ext cx="754856" cy="5048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089547"/>
            <a:ext cx="13042821" cy="4219337"/>
          </a:xfrm>
          <a:prstGeom prst="roundRect">
            <a:avLst>
              <a:gd name="adj" fmla="val 6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801410" y="2097167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971669" y="220682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232315" y="220682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Volumétrie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489150" y="220682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Rôle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745986" y="220682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Données extraites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801410" y="2588657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971669" y="269831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232315" y="269831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111 322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489150" y="269831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Commentaires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745986" y="269831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Textes, Tires, Notes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801410" y="3080147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971669" y="318980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PRODUCT_REVIEW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4232315" y="318980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111 322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489150" y="318980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 Pivot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745986" y="318980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Association avis-produit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801410" y="3571637"/>
            <a:ext cx="13027581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971669" y="368129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4232315" y="368129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42 858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489150" y="368129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Contexte Produit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0745986" y="3681293"/>
            <a:ext cx="29129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Nom du produit, Description du produit, Prix du produit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801410" y="4335304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3"/>
          <p:cNvSpPr/>
          <p:nvPr/>
        </p:nvSpPr>
        <p:spPr>
          <a:xfrm>
            <a:off x="971669" y="444496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4232315" y="444496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7489150" y="444496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CATEGORISATION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10745986" y="444496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Catégorie produit</a:t>
            </a:r>
            <a:endParaRPr lang="en-US" sz="1300" dirty="0"/>
          </a:p>
        </p:txBody>
      </p:sp>
      <p:sp>
        <p:nvSpPr>
          <p:cNvPr id="30" name="Shape 27"/>
          <p:cNvSpPr/>
          <p:nvPr/>
        </p:nvSpPr>
        <p:spPr>
          <a:xfrm>
            <a:off x="801410" y="4826794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8"/>
          <p:cNvSpPr/>
          <p:nvPr/>
        </p:nvSpPr>
        <p:spPr>
          <a:xfrm>
            <a:off x="971669" y="493645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REVIEW_IMAGES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4232315" y="493645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119 382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7489150" y="493645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Enrichissement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10745986" y="493645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Images des avis</a:t>
            </a:r>
            <a:endParaRPr lang="en-US" sz="1300" dirty="0"/>
          </a:p>
        </p:txBody>
      </p:sp>
      <p:sp>
        <p:nvSpPr>
          <p:cNvPr id="35" name="Shape 32"/>
          <p:cNvSpPr/>
          <p:nvPr/>
        </p:nvSpPr>
        <p:spPr>
          <a:xfrm>
            <a:off x="801410" y="5318284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3"/>
          <p:cNvSpPr/>
          <p:nvPr/>
        </p:nvSpPr>
        <p:spPr>
          <a:xfrm>
            <a:off x="971669" y="542794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ORDER</a:t>
            </a:r>
            <a:endParaRPr lang="en-US" sz="1300" dirty="0"/>
          </a:p>
        </p:txBody>
      </p:sp>
      <p:sp>
        <p:nvSpPr>
          <p:cNvPr id="37" name="Text 34"/>
          <p:cNvSpPr/>
          <p:nvPr/>
        </p:nvSpPr>
        <p:spPr>
          <a:xfrm>
            <a:off x="4232315" y="542794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222 649</a:t>
            </a:r>
            <a:endParaRPr lang="en-US" sz="1300" dirty="0"/>
          </a:p>
        </p:txBody>
      </p:sp>
      <p:sp>
        <p:nvSpPr>
          <p:cNvPr id="38" name="Text 35"/>
          <p:cNvSpPr/>
          <p:nvPr/>
        </p:nvSpPr>
        <p:spPr>
          <a:xfrm>
            <a:off x="7489150" y="542794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Validation</a:t>
            </a:r>
            <a:endParaRPr lang="en-US" sz="1300" dirty="0"/>
          </a:p>
        </p:txBody>
      </p:sp>
      <p:sp>
        <p:nvSpPr>
          <p:cNvPr id="39" name="Text 36"/>
          <p:cNvSpPr/>
          <p:nvPr/>
        </p:nvSpPr>
        <p:spPr>
          <a:xfrm>
            <a:off x="10745986" y="542794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Commandes</a:t>
            </a:r>
            <a:endParaRPr lang="en-US" sz="1300" dirty="0"/>
          </a:p>
        </p:txBody>
      </p:sp>
      <p:sp>
        <p:nvSpPr>
          <p:cNvPr id="40" name="Shape 37"/>
          <p:cNvSpPr/>
          <p:nvPr/>
        </p:nvSpPr>
        <p:spPr>
          <a:xfrm>
            <a:off x="801410" y="5809774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Text 38"/>
          <p:cNvSpPr/>
          <p:nvPr/>
        </p:nvSpPr>
        <p:spPr>
          <a:xfrm>
            <a:off x="971669" y="591943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BUYER</a:t>
            </a:r>
            <a:endParaRPr lang="en-US" sz="1300" dirty="0"/>
          </a:p>
        </p:txBody>
      </p:sp>
      <p:sp>
        <p:nvSpPr>
          <p:cNvPr id="42" name="Text 39"/>
          <p:cNvSpPr/>
          <p:nvPr/>
        </p:nvSpPr>
        <p:spPr>
          <a:xfrm>
            <a:off x="4232315" y="591943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1000</a:t>
            </a:r>
            <a:endParaRPr lang="en-US" sz="1300" dirty="0"/>
          </a:p>
        </p:txBody>
      </p:sp>
      <p:sp>
        <p:nvSpPr>
          <p:cNvPr id="43" name="Text 40"/>
          <p:cNvSpPr/>
          <p:nvPr/>
        </p:nvSpPr>
        <p:spPr>
          <a:xfrm>
            <a:off x="7489150" y="591943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Auteur</a:t>
            </a:r>
            <a:endParaRPr lang="en-US" sz="1300" dirty="0"/>
          </a:p>
        </p:txBody>
      </p:sp>
      <p:sp>
        <p:nvSpPr>
          <p:cNvPr id="44" name="Text 41"/>
          <p:cNvSpPr/>
          <p:nvPr/>
        </p:nvSpPr>
        <p:spPr>
          <a:xfrm>
            <a:off x="10745986" y="591943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Identifiant Acheteur</a:t>
            </a:r>
            <a:endParaRPr lang="en-US" sz="1300" dirty="0"/>
          </a:p>
        </p:txBody>
      </p:sp>
      <p:sp>
        <p:nvSpPr>
          <p:cNvPr id="45" name="Text 42"/>
          <p:cNvSpPr/>
          <p:nvPr/>
        </p:nvSpPr>
        <p:spPr>
          <a:xfrm>
            <a:off x="793790" y="6564035"/>
            <a:ext cx="46126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Source principale des données</a:t>
            </a:r>
            <a:endParaRPr lang="en-US" sz="2650" dirty="0"/>
          </a:p>
        </p:txBody>
      </p:sp>
      <p:sp>
        <p:nvSpPr>
          <p:cNvPr id="46" name="Text 43"/>
          <p:cNvSpPr/>
          <p:nvPr/>
        </p:nvSpPr>
        <p:spPr>
          <a:xfrm>
            <a:off x="793790" y="7244477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 PostgreSQL contenant les avis produits</a:t>
            </a:r>
            <a:endParaRPr lang="en-US" sz="13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2D840-8DC1-DCAA-90B1-E2349013201C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287"/>
            <a:ext cx="5317688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Prototype : Objectifs et Attendus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93790" y="1587818"/>
            <a:ext cx="13042821" cy="5127784"/>
          </a:xfrm>
          <a:prstGeom prst="roundRect">
            <a:avLst>
              <a:gd name="adj" fmla="val 531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793790" y="1587818"/>
            <a:ext cx="4347567" cy="5127784"/>
          </a:xfrm>
          <a:prstGeom prst="roundRect">
            <a:avLst>
              <a:gd name="adj" fmla="val 626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975241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Objectif 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75241" y="2161580"/>
            <a:ext cx="3712488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Valider la faisabilité technique et analytique sur un échantillon de 10 produits (2 592 avis) afin de tester notre approche de scoring de pertinence des avis.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5141357" y="1587818"/>
            <a:ext cx="4347567" cy="5127784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5141357" y="1587818"/>
            <a:ext cx="22860" cy="5127784"/>
          </a:xfrm>
          <a:prstGeom prst="roundRect">
            <a:avLst>
              <a:gd name="adj" fmla="val 119070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5594985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Traitement Réalisés  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594985" y="2125266"/>
            <a:ext cx="3440311" cy="27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Construction d'un score de pertinence combinant des variables textuelles, comportementales et analytiques.:</a:t>
            </a:r>
            <a:endParaRPr lang="en-US" sz="2850" dirty="0"/>
          </a:p>
        </p:txBody>
      </p:sp>
      <p:sp>
        <p:nvSpPr>
          <p:cNvPr id="11" name="Text 9"/>
          <p:cNvSpPr/>
          <p:nvPr/>
        </p:nvSpPr>
        <p:spPr>
          <a:xfrm>
            <a:off x="5594985" y="4955858"/>
            <a:ext cx="34403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: Taille du texte, présence d'images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594985" y="5599867"/>
            <a:ext cx="34403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Détection : Achat vérifié, notes extrêmes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594985" y="6243876"/>
            <a:ext cx="344031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de sentiment (VADER) 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4914543" y="3924895"/>
            <a:ext cx="453628" cy="453628"/>
          </a:xfrm>
          <a:prstGeom prst="roundRect">
            <a:avLst>
              <a:gd name="adj" fmla="val 600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7890" y="4038243"/>
            <a:ext cx="226814" cy="226814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9488924" y="1587818"/>
            <a:ext cx="4347567" cy="5127784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4"/>
          <p:cNvSpPr/>
          <p:nvPr/>
        </p:nvSpPr>
        <p:spPr>
          <a:xfrm>
            <a:off x="9488924" y="1587818"/>
            <a:ext cx="22860" cy="5127784"/>
          </a:xfrm>
          <a:prstGeom prst="roundRect">
            <a:avLst>
              <a:gd name="adj" fmla="val 119070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9942552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Résultat attendu :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942552" y="2161580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Une meilleure compréhension des données 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9942552" y="2805589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Identification des avis les plus pertinents 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9942552" y="3449598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Préparation du pipeline pour exploitation à grande échelle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9262110" y="3924895"/>
            <a:ext cx="453628" cy="453628"/>
          </a:xfrm>
          <a:prstGeom prst="roundRect">
            <a:avLst>
              <a:gd name="adj" fmla="val 600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5458" y="4038243"/>
            <a:ext cx="226814" cy="226814"/>
          </a:xfrm>
          <a:prstGeom prst="rect">
            <a:avLst/>
          </a:prstGeom>
        </p:spPr>
      </p:pic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919674"/>
            <a:ext cx="805220" cy="5385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170463-6D85-AC37-7D25-6608FE5ECB22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78681"/>
            <a:ext cx="1257895" cy="8414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97004" y="832842"/>
            <a:ext cx="111471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3790" y="2255758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Flux de traitement des données utilisées dans le prototype</a:t>
            </a:r>
            <a:endParaRPr lang="en-US" sz="4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067294"/>
            <a:ext cx="7960638" cy="32835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44482" y="4021455"/>
            <a:ext cx="369962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AC8C3C-FC5A-874B-DA61-60081DB09414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9087"/>
            <a:ext cx="7802047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Exploration des données et biais potentiels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A1299-D20D-7BC1-A58A-083488FC777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40DED76-6DE9-3099-86D6-AD5E573E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03" y="2462872"/>
            <a:ext cx="4792912" cy="30485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A036F8-1A95-A178-89AD-0F8A7F32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442" y="2521652"/>
            <a:ext cx="4472461" cy="293101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38F997E-8470-EC83-869A-3942E65B0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30" y="2521652"/>
            <a:ext cx="4599968" cy="29364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9306"/>
            <a:ext cx="76264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Justification des pondérations du score de pertinence 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793790" y="3654266"/>
            <a:ext cx="4241721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975360" y="3835837"/>
            <a:ext cx="240101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Longueur du texte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75360" y="4179094"/>
            <a:ext cx="38785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25%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975360" y="4528423"/>
            <a:ext cx="3878580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Texte plus long = avis  souvent plus détaillé et utile. Ajustement possible : certains avis négatifs sont détaillés  à 186 caractères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194221" y="3654266"/>
            <a:ext cx="4241840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5375791" y="3835837"/>
            <a:ext cx="239208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Présence d'images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375791" y="4179094"/>
            <a:ext cx="387869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20%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375791" y="4528423"/>
            <a:ext cx="3878699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Seuls 31 % des avis contiennent des images, mais forte variation selon la note. (Indicateur d'engagement) 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9594771" y="3654266"/>
            <a:ext cx="4241721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9776341" y="3835837"/>
            <a:ext cx="267664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Commandes vérifiées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776341" y="4179094"/>
            <a:ext cx="38785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15% 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9776341" y="4528423"/>
            <a:ext cx="3878580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Dans échantillon, tous les avis sont vérifiés (Pas discriminant). Peut être utile sur la globalité des données. 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93790" y="5630942"/>
            <a:ext cx="6441996" cy="1563886"/>
          </a:xfrm>
          <a:prstGeom prst="roundRect">
            <a:avLst>
              <a:gd name="adj" fmla="val 152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975360" y="5812512"/>
            <a:ext cx="29490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Notes extrêmes (1★/5★)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75360" y="6155769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15%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975360" y="6505099"/>
            <a:ext cx="607885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Les avis très positifs ou très négatifs apportent souvent des informations fortes. Les avis 2★ pourraient aussi être valorisés.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7394496" y="5630942"/>
            <a:ext cx="6441996" cy="1563886"/>
          </a:xfrm>
          <a:prstGeom prst="roundRect">
            <a:avLst>
              <a:gd name="adj" fmla="val 152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7576066" y="5812512"/>
            <a:ext cx="324993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Score de sentiment (VADER)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576066" y="6155769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25%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576066" y="6505099"/>
            <a:ext cx="607885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Analyse de sentiment utile pour détecter les nuances dans les avis moyens (3★ et 4★).</a:t>
            </a:r>
            <a:endParaRPr lang="en-US" sz="12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9FF5CD-D0DE-6085-5E80-6139AE6780A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99849"/>
            <a:ext cx="1006435" cy="673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31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Seuil de Pertinence</a:t>
            </a:r>
            <a:endParaRPr lang="en-US" sz="2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78643"/>
            <a:ext cx="13042821" cy="50509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57A66-E815-4F32-E6E3-01B497B0DD0E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9" y="573405"/>
            <a:ext cx="1006435" cy="673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6386"/>
            <a:ext cx="8679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Evaluation</a:t>
            </a: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et limites du prototype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594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Biais des données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248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Surreprésentation des avis 5 ★ 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670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Risque de biais positifs dans le résultat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701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Limites du scoring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57355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Discrimination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insuffisante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des Avis très courts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777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Pénalisation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excessive des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avis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longs et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détaillés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6199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L’intensité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emotionnelle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confondue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avec la pertinence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informationnelle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D0BDBC-80F1-608C-0197-FD1D4874DF4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1532"/>
            <a:ext cx="52205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Perspectives et Recommandations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2546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250049"/>
            <a:ext cx="351805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Améliorations prévues</a:t>
            </a: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: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401550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🔹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Évolution vers une architecture scalableMettre en place un pipeline ETL automatisé (ingestion → nettoyage → scoring → stockage) pour industrialiser le traitement des avis.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5936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🔹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Renforcement de la qualité d'analyseIntégrer un modèle Zero-Shot Classification afin d'ajouter une compréhension sémantique fine et d'améliorer le score de pertinence.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2D2A25-D9C3-637E-CF32-F2A830D14BB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9FFCEB49-DAD4-4B21-583A-E9AA15CC9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65" y="148488"/>
            <a:ext cx="1006435" cy="6731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230" y="1566743"/>
            <a:ext cx="326540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Plan Détaillé de la Présentation</a:t>
            </a:r>
            <a:endParaRPr lang="en-US" sz="1800" dirty="0"/>
          </a:p>
        </p:txBody>
      </p:sp>
      <p:sp>
        <p:nvSpPr>
          <p:cNvPr id="3" name="Shape 1"/>
          <p:cNvSpPr/>
          <p:nvPr/>
        </p:nvSpPr>
        <p:spPr>
          <a:xfrm>
            <a:off x="504230" y="1999655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519470" y="2014895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636508" y="2196822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987623" y="2108478"/>
            <a:ext cx="1170623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Générale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987623" y="2310765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Contexte et présentation Amazon.</a:t>
            </a:r>
            <a:endParaRPr lang="en-US" sz="700" dirty="0"/>
          </a:p>
        </p:txBody>
      </p:sp>
      <p:sp>
        <p:nvSpPr>
          <p:cNvPr id="8" name="Shape 6"/>
          <p:cNvSpPr/>
          <p:nvPr/>
        </p:nvSpPr>
        <p:spPr>
          <a:xfrm>
            <a:off x="504230" y="2663071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519470" y="2678311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636508" y="2860238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87623" y="2771894"/>
            <a:ext cx="2133005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</a:t>
            </a:r>
            <a:r>
              <a:rPr lang="en-US" sz="9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Stratégique</a:t>
            </a: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et Organisationnelle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987623" y="2974181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SWOT de l'environnement Amazon.</a:t>
            </a:r>
            <a:endParaRPr lang="en-US" sz="700" dirty="0"/>
          </a:p>
        </p:txBody>
      </p:sp>
      <p:sp>
        <p:nvSpPr>
          <p:cNvPr id="13" name="Shape 11"/>
          <p:cNvSpPr/>
          <p:nvPr/>
        </p:nvSpPr>
        <p:spPr>
          <a:xfrm>
            <a:off x="504230" y="3326487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519470" y="3341727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636508" y="3523655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987623" y="3435310"/>
            <a:ext cx="1452205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Design Thinking et Idéation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987623" y="3637598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Personas et besoins clés.</a:t>
            </a:r>
            <a:endParaRPr lang="en-US" sz="700" dirty="0"/>
          </a:p>
        </p:txBody>
      </p:sp>
      <p:sp>
        <p:nvSpPr>
          <p:cNvPr id="18" name="Shape 16"/>
          <p:cNvSpPr/>
          <p:nvPr/>
        </p:nvSpPr>
        <p:spPr>
          <a:xfrm>
            <a:off x="504230" y="3989903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519470" y="4005143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636508" y="4187071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987623" y="4098727"/>
            <a:ext cx="1927027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Cartographie des Flux et Priorisation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987623" y="4301014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Visualisation des données et cas d'usage.</a:t>
            </a:r>
            <a:endParaRPr lang="en-US" sz="700" dirty="0"/>
          </a:p>
        </p:txBody>
      </p:sp>
      <p:sp>
        <p:nvSpPr>
          <p:cNvPr id="23" name="Shape 21"/>
          <p:cNvSpPr/>
          <p:nvPr/>
        </p:nvSpPr>
        <p:spPr>
          <a:xfrm>
            <a:off x="504230" y="4653320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519470" y="4668560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636508" y="4850487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987623" y="4762143"/>
            <a:ext cx="1940481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</a:t>
            </a:r>
            <a:r>
              <a:rPr lang="en-US" sz="9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Technologique</a:t>
            </a: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et Opportunités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987623" y="4964430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Technologies émergentes et opportunités.</a:t>
            </a:r>
            <a:endParaRPr lang="en-US" sz="700" dirty="0"/>
          </a:p>
        </p:txBody>
      </p:sp>
      <p:sp>
        <p:nvSpPr>
          <p:cNvPr id="28" name="Shape 26"/>
          <p:cNvSpPr/>
          <p:nvPr/>
        </p:nvSpPr>
        <p:spPr>
          <a:xfrm>
            <a:off x="504230" y="5316736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9" name="Shape 27"/>
          <p:cNvSpPr/>
          <p:nvPr/>
        </p:nvSpPr>
        <p:spPr>
          <a:xfrm>
            <a:off x="519470" y="5331976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Text 28"/>
          <p:cNvSpPr/>
          <p:nvPr/>
        </p:nvSpPr>
        <p:spPr>
          <a:xfrm>
            <a:off x="636508" y="5513903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6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987623" y="5425559"/>
            <a:ext cx="1350169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Architecture et Prototype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987623" y="5627846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Pipeline de données et prototype.</a:t>
            </a:r>
            <a:endParaRPr lang="en-US" sz="700" dirty="0"/>
          </a:p>
        </p:txBody>
      </p:sp>
      <p:sp>
        <p:nvSpPr>
          <p:cNvPr id="38" name="Shape 36"/>
          <p:cNvSpPr/>
          <p:nvPr/>
        </p:nvSpPr>
        <p:spPr>
          <a:xfrm>
            <a:off x="504229" y="6079507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9" name="Shape 37"/>
          <p:cNvSpPr/>
          <p:nvPr/>
        </p:nvSpPr>
        <p:spPr>
          <a:xfrm>
            <a:off x="519409" y="6094746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8"/>
          <p:cNvSpPr/>
          <p:nvPr/>
        </p:nvSpPr>
        <p:spPr>
          <a:xfrm>
            <a:off x="657027" y="6302869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7</a:t>
            </a:r>
            <a:endParaRPr lang="en-US" sz="1100" dirty="0"/>
          </a:p>
        </p:txBody>
      </p:sp>
      <p:sp>
        <p:nvSpPr>
          <p:cNvPr id="41" name="Text 39"/>
          <p:cNvSpPr/>
          <p:nvPr/>
        </p:nvSpPr>
        <p:spPr>
          <a:xfrm>
            <a:off x="987622" y="6188331"/>
            <a:ext cx="2494002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Spécifications Techniques et Recommandations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987622" y="6390618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Détails techniques et recommandations.</a:t>
            </a:r>
            <a:endParaRPr lang="en-US" sz="700" dirty="0"/>
          </a:p>
        </p:txBody>
      </p:sp>
      <p:sp>
        <p:nvSpPr>
          <p:cNvPr id="43" name="Shape 41"/>
          <p:cNvSpPr/>
          <p:nvPr/>
        </p:nvSpPr>
        <p:spPr>
          <a:xfrm>
            <a:off x="504228" y="6836506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4" name="Shape 42"/>
          <p:cNvSpPr/>
          <p:nvPr/>
        </p:nvSpPr>
        <p:spPr>
          <a:xfrm>
            <a:off x="509152" y="6851745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Text 43"/>
          <p:cNvSpPr/>
          <p:nvPr/>
        </p:nvSpPr>
        <p:spPr>
          <a:xfrm>
            <a:off x="657026" y="7047068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8</a:t>
            </a:r>
            <a:endParaRPr lang="en-US" sz="1100" dirty="0"/>
          </a:p>
        </p:txBody>
      </p:sp>
      <p:sp>
        <p:nvSpPr>
          <p:cNvPr id="46" name="Text 44"/>
          <p:cNvSpPr/>
          <p:nvPr/>
        </p:nvSpPr>
        <p:spPr>
          <a:xfrm>
            <a:off x="987621" y="6945329"/>
            <a:ext cx="1516856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Bilan &amp; Perspectives Futures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987621" y="7147616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Bilan et perspectives.</a:t>
            </a:r>
            <a:endParaRPr lang="en-US" sz="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0DBD0FB-E1D1-42AB-0F30-3C2859316E95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0" descr="preencoded.png">
            <a:extLst>
              <a:ext uri="{FF2B5EF4-FFF2-40B4-BE49-F238E27FC236}">
                <a16:creationId xmlns:a16="http://schemas.microsoft.com/office/drawing/2014/main" id="{F515F276-C0AA-6E0E-42D7-B1BF23FF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79" y="146181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1058704"/>
            <a:ext cx="11107579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à Amazon : Un Géant du Numérique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7241" y="173688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Fondée en 1994 par Jeff Bezos, Amazon a révolutionné le commerce en ligne et s'est diversifiée dans le numérique.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87241" y="2566749"/>
            <a:ext cx="6281023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Leader Incontestable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Domine le e-commerce mondial, le cloud computing (AWS), le streaming et les objets connectés (Alexa).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87241" y="344369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Valeur Exceptionnelle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3ème marque mondiale la plus valorisée (298 milliards $), preuve de son impact global.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87241" y="432768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Innovation Constante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Améliore l'expérience client et optimise ses opérations logistiques.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56" y="1782366"/>
            <a:ext cx="5652849" cy="5652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991565-82E1-F8FA-43D1-3F2EBB4CA36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C2758E2-241A-3A04-2CD3-487EFB288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6689" y="586205"/>
            <a:ext cx="1048357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Processus de Traitement des Données : Vue d'Ensemble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414701"/>
            <a:ext cx="4019074" cy="54512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67A577-03C7-5D13-F56C-1C8F539F8CA1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F548B016-F060-B941-91C4-B6C811C8B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0939" y="401935"/>
            <a:ext cx="791241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Stratégique SWOT d'Amazon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075" y="1995368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POSITIVE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793075" y="2693670"/>
            <a:ext cx="6287214" cy="2291477"/>
          </a:xfrm>
          <a:prstGeom prst="roundRect">
            <a:avLst>
              <a:gd name="adj" fmla="val 478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70215" y="2693670"/>
            <a:ext cx="91440" cy="2291477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1077039" y="2909054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Forces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7039" y="34024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3ème Marque Mondiale: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Reconnaissance globale.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77039" y="3777972"/>
            <a:ext cx="578786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Capacités Technologiques: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Innovation et infrastructures avancées.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077039" y="446162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Logistique Performante: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Réseau de distribution optimisé.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93075" y="5201841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Opportunités</a:t>
            </a:r>
            <a:endParaRPr lang="en-US" sz="3000" dirty="0"/>
          </a:p>
        </p:txBody>
      </p:sp>
      <p:sp>
        <p:nvSpPr>
          <p:cNvPr id="11" name="Shape 9"/>
          <p:cNvSpPr/>
          <p:nvPr/>
        </p:nvSpPr>
        <p:spPr>
          <a:xfrm>
            <a:off x="793075" y="5900142"/>
            <a:ext cx="6287214" cy="1489948"/>
          </a:xfrm>
          <a:prstGeom prst="roundRect">
            <a:avLst>
              <a:gd name="adj" fmla="val 736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Shape 10"/>
          <p:cNvSpPr/>
          <p:nvPr/>
        </p:nvSpPr>
        <p:spPr>
          <a:xfrm>
            <a:off x="770215" y="5900142"/>
            <a:ext cx="91440" cy="1489948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1077039" y="6115526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IA Générative: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Exploiter modèles comme Rufus.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77039" y="64910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Développement Durable: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Innovations écologiques.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077039" y="6866573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Marchés Émergents: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Croissance e-commerce.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557730" y="1995368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NEGATIVE</a:t>
            </a:r>
            <a:endParaRPr lang="en-US" sz="3000" dirty="0"/>
          </a:p>
        </p:txBody>
      </p:sp>
      <p:sp>
        <p:nvSpPr>
          <p:cNvPr id="17" name="Shape 15"/>
          <p:cNvSpPr/>
          <p:nvPr/>
        </p:nvSpPr>
        <p:spPr>
          <a:xfrm>
            <a:off x="7557730" y="2721630"/>
            <a:ext cx="6287214" cy="2263518"/>
          </a:xfrm>
          <a:prstGeom prst="roundRect">
            <a:avLst>
              <a:gd name="adj" fmla="val 5532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Shape 16"/>
          <p:cNvSpPr/>
          <p:nvPr/>
        </p:nvSpPr>
        <p:spPr>
          <a:xfrm>
            <a:off x="7534870" y="2721630"/>
            <a:ext cx="91440" cy="2263517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7"/>
          <p:cNvSpPr/>
          <p:nvPr/>
        </p:nvSpPr>
        <p:spPr>
          <a:xfrm>
            <a:off x="7841694" y="2909054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Faiblesses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841694" y="34024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Dépendance Tiers: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Infrastructure externe.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841694" y="3777972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Complexité Organisationnelle: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Structure lourde.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841694" y="4153495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Manque de Transparence: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Algorithmes opaques.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626310" y="5201841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Menaces</a:t>
            </a:r>
            <a:endParaRPr lang="en-US" sz="3000" dirty="0"/>
          </a:p>
        </p:txBody>
      </p:sp>
      <p:sp>
        <p:nvSpPr>
          <p:cNvPr id="24" name="Shape 22"/>
          <p:cNvSpPr/>
          <p:nvPr/>
        </p:nvSpPr>
        <p:spPr>
          <a:xfrm>
            <a:off x="7550111" y="5900142"/>
            <a:ext cx="6287214" cy="1489948"/>
          </a:xfrm>
          <a:prstGeom prst="roundRect">
            <a:avLst>
              <a:gd name="adj" fmla="val 736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5" name="Shape 23"/>
          <p:cNvSpPr/>
          <p:nvPr/>
        </p:nvSpPr>
        <p:spPr>
          <a:xfrm>
            <a:off x="7527251" y="5891496"/>
            <a:ext cx="91440" cy="1489948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4"/>
          <p:cNvSpPr/>
          <p:nvPr/>
        </p:nvSpPr>
        <p:spPr>
          <a:xfrm>
            <a:off x="7834075" y="6115527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Concurrence Accrue: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Retail et cloud.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7834075" y="6491050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Pression Réglementaire: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Conformité (RGPD, CCPA).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7834075" y="6866573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Cybersécurité: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Vulnérabilité aux menaces.</a:t>
            </a:r>
            <a:endParaRPr lang="en-US" sz="15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71F391-B740-D7E5-2BDC-EFAE492334E3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E65F0372-60C5-F825-6CCB-4FFD0D7E1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58416"/>
            <a:ext cx="1433870" cy="9590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6667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Design Thinking : Comprendre nos Utilisateurs par les Personas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3400782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Pour mieux comprendre nos utilisateurs, nous avons créé trois personas représentant des segments clés de l'écosystème Amazon.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25967"/>
            <a:ext cx="578406" cy="5784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1 : Rayan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93790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Analyst Amazon, 25 ans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93790" y="5586174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manuelle des avis.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93790" y="5961936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Automatiser l'analyse et la classification des avis.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93790" y="6646069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Classer et identifier les avis pertinents.</a:t>
            </a:r>
            <a:endParaRPr lang="en-US" sz="15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724" y="3925967"/>
            <a:ext cx="578406" cy="5784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21724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2 : Léa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5221724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Cliente Prime, 31 ans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5221724" y="5586174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Achète fréquemment, lit les avis avant achat.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5221724" y="6270308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Fiabilité et pertinence des avis, recommandations personnalisées.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5221724" y="6954441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Mettre en avant les avis pertinents.</a:t>
            </a:r>
            <a:endParaRPr lang="en-US" sz="15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658" y="3925967"/>
            <a:ext cx="578406" cy="57840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649658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3 : Mathis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9649658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Vendeur Amazon, 42 ans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9649658" y="5586174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Gère ventes, suit retours et avis clients.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9649658" y="5961936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Améliorer visibilité produit, détecter faux avis.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9649658" y="6646069"/>
            <a:ext cx="418695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Analyser les avis, détecter les faux et assurer la transparence du classement produits.</a:t>
            </a:r>
            <a:endParaRPr lang="en-US" sz="1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BD6192-4934-C3FD-0AF3-5C82C9AC788F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43771"/>
            <a:ext cx="1602581" cy="1071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8826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Cas d'Usage Prioritaire : Classification et Pertinence des Avis Clients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3708797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 cas d'usage prioritaire a été identifié pour maximiser l'impact business et améliorer l'expérience utilisateur.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4296013"/>
            <a:ext cx="13042821" cy="2357676"/>
          </a:xfrm>
          <a:prstGeom prst="roundRect">
            <a:avLst>
              <a:gd name="adj" fmla="val 13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01410" y="4303633"/>
            <a:ext cx="13027581" cy="23424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1017270" y="4440436"/>
            <a:ext cx="17358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Classer les avis pertinents.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191470" y="4440436"/>
            <a:ext cx="173200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Stratégique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361861" y="4440436"/>
            <a:ext cx="1733193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Développer une solution automatisée d'analyse et de classification des avis clients.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3442" y="4440436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 Élevé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705023" y="4440436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Faisabilité Élevée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876603" y="4440436"/>
            <a:ext cx="1737003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Opportunité : Valoriser les retours clients pour améliorer expérience et qualité produit.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6896100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 cas d'usage répond aux besoins de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Rayan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(automatisation),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Léa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(fiabilité des avis) et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Mathis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(transparence), renforçant l'innovation et la satisfaction client d'Amazon.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58E23-E154-72BB-FD2D-A32811D716B9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2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2311003"/>
            <a:ext cx="7929443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Technologique Statique : Les Outils Essentiels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743545" y="2949654"/>
            <a:ext cx="1314330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Identification des outils et plateformes clés pour l'analyse des avis Amazon.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743545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81539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482" y="3577828"/>
            <a:ext cx="186333" cy="1863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1539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Amazon S3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81539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Stockage objet &amp; data-lake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5170646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7"/>
          <p:cNvSpPr/>
          <p:nvPr/>
        </p:nvSpPr>
        <p:spPr>
          <a:xfrm>
            <a:off x="5308640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2583" y="3577828"/>
            <a:ext cx="186333" cy="1863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08640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Snowflake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5308640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warehouse cloud &amp; IA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9597747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1"/>
          <p:cNvSpPr/>
          <p:nvPr/>
        </p:nvSpPr>
        <p:spPr>
          <a:xfrm>
            <a:off x="9735741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9683" y="3577828"/>
            <a:ext cx="186333" cy="18633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35741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Milvus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9735741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 de données vectorielle pour recherche sémantique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743545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5"/>
          <p:cNvSpPr/>
          <p:nvPr/>
        </p:nvSpPr>
        <p:spPr>
          <a:xfrm>
            <a:off x="881539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482" y="5063490"/>
            <a:ext cx="186333" cy="18633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81539" y="5501759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VADER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881539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de sentiments (NLP classique)</a:t>
            </a:r>
            <a:endParaRPr lang="en-US" sz="1050" dirty="0"/>
          </a:p>
        </p:txBody>
      </p:sp>
      <p:sp>
        <p:nvSpPr>
          <p:cNvPr id="25" name="Shape 18"/>
          <p:cNvSpPr/>
          <p:nvPr/>
        </p:nvSpPr>
        <p:spPr>
          <a:xfrm>
            <a:off x="5170646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Shape 19"/>
          <p:cNvSpPr/>
          <p:nvPr/>
        </p:nvSpPr>
        <p:spPr>
          <a:xfrm>
            <a:off x="5308640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22583" y="5063490"/>
            <a:ext cx="186333" cy="18633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5308640" y="5501759"/>
            <a:ext cx="1839635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Zero-shot Classification</a:t>
            </a:r>
            <a:endParaRPr lang="en-US" sz="1350" dirty="0"/>
          </a:p>
        </p:txBody>
      </p:sp>
      <p:sp>
        <p:nvSpPr>
          <p:cNvPr id="29" name="Text 21"/>
          <p:cNvSpPr/>
          <p:nvPr/>
        </p:nvSpPr>
        <p:spPr>
          <a:xfrm>
            <a:off x="5308640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Classification thématique &amp; NLP avancé</a:t>
            </a:r>
            <a:endParaRPr lang="en-US" sz="1050" dirty="0"/>
          </a:p>
        </p:txBody>
      </p:sp>
      <p:sp>
        <p:nvSpPr>
          <p:cNvPr id="30" name="Shape 22"/>
          <p:cNvSpPr/>
          <p:nvPr/>
        </p:nvSpPr>
        <p:spPr>
          <a:xfrm>
            <a:off x="9597747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Shape 23"/>
          <p:cNvSpPr/>
          <p:nvPr/>
        </p:nvSpPr>
        <p:spPr>
          <a:xfrm>
            <a:off x="9735741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49683" y="5063490"/>
            <a:ext cx="186333" cy="186333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9735741" y="5501759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Databricks</a:t>
            </a:r>
            <a:endParaRPr lang="en-US" sz="1350" dirty="0"/>
          </a:p>
        </p:txBody>
      </p:sp>
      <p:sp>
        <p:nvSpPr>
          <p:cNvPr id="34" name="Text 25"/>
          <p:cNvSpPr/>
          <p:nvPr/>
        </p:nvSpPr>
        <p:spPr>
          <a:xfrm>
            <a:off x="9735741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Lakehouse / gouvernance &amp; productivisation ML</a:t>
            </a:r>
            <a:endParaRPr lang="en-US" sz="1050" dirty="0"/>
          </a:p>
        </p:txBody>
      </p:sp>
      <p:sp>
        <p:nvSpPr>
          <p:cNvPr id="35" name="Shape 26"/>
          <p:cNvSpPr/>
          <p:nvPr/>
        </p:nvSpPr>
        <p:spPr>
          <a:xfrm>
            <a:off x="743545" y="6297216"/>
            <a:ext cx="13143309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Shape 27"/>
          <p:cNvSpPr/>
          <p:nvPr/>
        </p:nvSpPr>
        <p:spPr>
          <a:xfrm>
            <a:off x="881539" y="6435209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7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5482" y="6549152"/>
            <a:ext cx="186333" cy="186333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881539" y="6987421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Apache Spark</a:t>
            </a:r>
            <a:endParaRPr lang="en-US" sz="1350" dirty="0"/>
          </a:p>
        </p:txBody>
      </p:sp>
      <p:sp>
        <p:nvSpPr>
          <p:cNvPr id="39" name="Text 29"/>
          <p:cNvSpPr/>
          <p:nvPr/>
        </p:nvSpPr>
        <p:spPr>
          <a:xfrm>
            <a:off x="881539" y="7285911"/>
            <a:ext cx="1286732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Traitement Big Data / ETL distribué</a:t>
            </a:r>
            <a:endParaRPr lang="en-US" sz="10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E25BD9-1379-23C4-3F12-B7D1A045FFF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4739"/>
            <a:ext cx="877216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Réglementaire Statique : Enjeux Législatifs Clés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 conformité réglementaire est primordiale pour le traitement des données. Cette veille identifie les principales législations impactant nos opérations.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307580" y="3758208"/>
            <a:ext cx="15240" cy="3639503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035641" y="3916442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7259955" y="3868817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4084915" y="3808809"/>
            <a:ext cx="26405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RGPD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(Regulation (EU) 2016/679)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790" y="4127540"/>
            <a:ext cx="59316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Protection des données personnelles. Cadre clé de conformité avec impact direct sur le NLP.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93790" y="4687372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Applicable depuis 2018.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299960" y="4800957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9"/>
          <p:cNvSpPr/>
          <p:nvPr/>
        </p:nvSpPr>
        <p:spPr>
          <a:xfrm>
            <a:off x="7259955" y="4753332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7904917" y="4693325"/>
            <a:ext cx="328124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CCPA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(California Consumer Privacy Act)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904917" y="5012055"/>
            <a:ext cx="59316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Réglementation américaine sur la protection des données personnelles, avec impact opérationnel.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7904917" y="5571887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Adopté en 2018, renforcé en 2023 (CPRA).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7035641" y="5563314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4"/>
          <p:cNvSpPr/>
          <p:nvPr/>
        </p:nvSpPr>
        <p:spPr>
          <a:xfrm>
            <a:off x="7259955" y="5515689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4882515" y="545568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Act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(Règlement UE)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93790" y="5774412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Régulation de l'IA (transparence, obligations) avec impact technique.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93790" y="6098500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Mesures d'application prévues 2025.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7299960" y="6325791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9"/>
          <p:cNvSpPr/>
          <p:nvPr/>
        </p:nvSpPr>
        <p:spPr>
          <a:xfrm>
            <a:off x="7259955" y="62781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20"/>
          <p:cNvSpPr/>
          <p:nvPr/>
        </p:nvSpPr>
        <p:spPr>
          <a:xfrm>
            <a:off x="7904917" y="6218158"/>
            <a:ext cx="521660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RSE Numérique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(Responsabilité Sociétale &amp; Environnementale)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904917" y="6536888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Bonnes pratiques pour une IA responsable, sobre et éthique.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7904917" y="6860977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 vigueur 2024-2025.</a:t>
            </a:r>
            <a:endParaRPr lang="en-US" sz="11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D2304E-F80D-91CE-0E40-BF9F0C16D957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1302</Words>
  <Application>Microsoft Office PowerPoint</Application>
  <PresentationFormat>Personnalisé</PresentationFormat>
  <Paragraphs>224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Lora</vt:lpstr>
      <vt:lpstr>Alice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NAIT SAIDI Amara</cp:lastModifiedBy>
  <cp:revision>8</cp:revision>
  <dcterms:created xsi:type="dcterms:W3CDTF">2025-12-13T12:08:18Z</dcterms:created>
  <dcterms:modified xsi:type="dcterms:W3CDTF">2025-12-13T15:39:00Z</dcterms:modified>
</cp:coreProperties>
</file>